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3" r:id="rId2"/>
    <p:sldId id="344" r:id="rId3"/>
    <p:sldId id="342" r:id="rId4"/>
    <p:sldId id="361" r:id="rId5"/>
    <p:sldId id="348" r:id="rId6"/>
    <p:sldId id="349" r:id="rId7"/>
    <p:sldId id="350" r:id="rId8"/>
    <p:sldId id="351" r:id="rId9"/>
    <p:sldId id="352" r:id="rId10"/>
    <p:sldId id="353" r:id="rId11"/>
    <p:sldId id="360" r:id="rId12"/>
    <p:sldId id="297" r:id="rId13"/>
    <p:sldId id="298" r:id="rId14"/>
    <p:sldId id="299" r:id="rId15"/>
    <p:sldId id="267" r:id="rId16"/>
    <p:sldId id="296" r:id="rId17"/>
    <p:sldId id="302" r:id="rId18"/>
    <p:sldId id="359" r:id="rId19"/>
    <p:sldId id="309" r:id="rId20"/>
    <p:sldId id="313" r:id="rId21"/>
    <p:sldId id="316" r:id="rId22"/>
    <p:sldId id="319" r:id="rId23"/>
    <p:sldId id="306" r:id="rId24"/>
    <p:sldId id="307" r:id="rId25"/>
    <p:sldId id="308" r:id="rId26"/>
    <p:sldId id="327" r:id="rId27"/>
    <p:sldId id="325" r:id="rId28"/>
    <p:sldId id="326" r:id="rId29"/>
    <p:sldId id="329" r:id="rId30"/>
    <p:sldId id="330" r:id="rId31"/>
    <p:sldId id="358" r:id="rId32"/>
    <p:sldId id="354" r:id="rId33"/>
    <p:sldId id="355" r:id="rId34"/>
    <p:sldId id="356" r:id="rId35"/>
    <p:sldId id="357" r:id="rId36"/>
    <p:sldId id="321" r:id="rId37"/>
    <p:sldId id="345" r:id="rId38"/>
    <p:sldId id="346" r:id="rId39"/>
    <p:sldId id="347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9CA6D-684F-4B13-B599-48886924A6B4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2984B-32D7-40E3-9CA9-9A0DD456A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39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2563" y="401638"/>
            <a:ext cx="7286626" cy="4098925"/>
          </a:xfrm>
          <a:ln/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10B85291-5295-4DEA-831C-9CE5ECA3590E}" type="slidenum">
              <a:rPr lang="en-US" b="0" smtClean="0">
                <a:latin typeface="Arial" charset="0"/>
              </a:rPr>
              <a:pPr eaLnBrk="1" hangingPunct="1"/>
              <a:t>1</a:t>
            </a:fld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8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2563" y="401638"/>
            <a:ext cx="7286626" cy="4098925"/>
          </a:xfrm>
          <a:ln/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10B85291-5295-4DEA-831C-9CE5ECA3590E}" type="slidenum">
              <a:rPr lang="en-US" b="0" smtClean="0">
                <a:latin typeface="Arial" charset="0"/>
              </a:rPr>
              <a:pPr eaLnBrk="1" hangingPunct="1"/>
              <a:t>4</a:t>
            </a:fld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30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2563" y="401638"/>
            <a:ext cx="7286626" cy="4098925"/>
          </a:xfrm>
          <a:ln/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10B85291-5295-4DEA-831C-9CE5ECA3590E}" type="slidenum">
              <a:rPr lang="en-US" b="0" smtClean="0">
                <a:latin typeface="Arial" charset="0"/>
              </a:rPr>
              <a:pPr eaLnBrk="1" hangingPunct="1"/>
              <a:t>11</a:t>
            </a:fld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4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2563" y="401638"/>
            <a:ext cx="7286626" cy="4098925"/>
          </a:xfrm>
          <a:ln/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10B85291-5295-4DEA-831C-9CE5ECA3590E}" type="slidenum">
              <a:rPr lang="en-US" b="0" smtClean="0">
                <a:latin typeface="Arial" charset="0"/>
              </a:rPr>
              <a:pPr eaLnBrk="1" hangingPunct="1"/>
              <a:t>18</a:t>
            </a:fld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6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2563" y="401638"/>
            <a:ext cx="7286626" cy="4098925"/>
          </a:xfrm>
          <a:ln/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10B85291-5295-4DEA-831C-9CE5ECA3590E}" type="slidenum">
              <a:rPr lang="en-US" b="0" smtClean="0">
                <a:latin typeface="Arial" charset="0"/>
              </a:rPr>
              <a:pPr eaLnBrk="1" hangingPunct="1"/>
              <a:t>31</a:t>
            </a:fld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8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57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973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71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6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2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78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76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6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69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22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1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64B4-F1C3-443B-A796-872F5269090E}" type="datetimeFigureOut">
              <a:rPr lang="fr-FR" smtClean="0"/>
              <a:t>10/06/2021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245D0-678D-4E7F-87F9-F9B942B701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20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ssassi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ssassi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ssassi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www.alphorm.com/sites/default/files/styles/formation_image_medium/public/alphorm.com%20-%20Administration%20des%20bases%20de%20donn%C3%A9es%20Microsoft%20SQL%20Server%202012%20%2870-461%29.png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CustomShape 4"/>
          <p:cNvSpPr/>
          <p:nvPr/>
        </p:nvSpPr>
        <p:spPr>
          <a:xfrm>
            <a:off x="4069906" y="5684228"/>
            <a:ext cx="5195145" cy="579797"/>
          </a:xfrm>
          <a:prstGeom prst="rect">
            <a:avLst/>
          </a:prstGeom>
          <a:solidFill>
            <a:srgbClr val="FFFFFF"/>
          </a:solidFill>
        </p:spPr>
        <p:txBody>
          <a:bodyPr lIns="120000" tIns="60000" rIns="120000" bIns="60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  <a:latin typeface="Segoe UI Symbol"/>
                <a:ea typeface="Segoe UI Symbol"/>
              </a:rPr>
              <a:t>Souhail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Segoe UI Symbol"/>
                <a:ea typeface="Segoe UI Symbol"/>
              </a:rPr>
              <a:t> MSSASSI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Segoe UI Symbol"/>
              <a:ea typeface="Segoe UI Symbol"/>
            </a:endParaRP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592857" y="2209800"/>
            <a:ext cx="9645890" cy="76944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4400" b="0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</a:t>
            </a:r>
            <a:r>
              <a:rPr lang="fr-FR" sz="4400" b="0" dirty="0" err="1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Contract</a:t>
            </a:r>
            <a:r>
              <a:rPr lang="fr-FR" sz="4400" b="0" dirty="0" smtClean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Security</a:t>
            </a:r>
            <a:endParaRPr lang="fr-FR" sz="4400" b="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1947085" y="1127677"/>
            <a:ext cx="8937434" cy="7078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 sz="4000" b="0" u="sng" dirty="0">
              <a:solidFill>
                <a:srgbClr val="F0941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22" y="4268888"/>
            <a:ext cx="1239512" cy="1239512"/>
          </a:xfrm>
          <a:prstGeom prst="rect">
            <a:avLst/>
          </a:prstGeom>
        </p:spPr>
      </p:pic>
      <p:pic>
        <p:nvPicPr>
          <p:cNvPr id="1026" name="Picture 2" descr="https://miro.medium.com/max/4000/0*yqbRInqX0ZRUlVS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214" y="3988823"/>
            <a:ext cx="1340610" cy="13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" y="4410941"/>
            <a:ext cx="1836984" cy="18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0744" y="210133"/>
            <a:ext cx="657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atin typeface="Montserrat" panose="02000505000000020004" pitchFamily="2" charset="0"/>
              </a:rPr>
              <a:t>Hacking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157287"/>
            <a:ext cx="9877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www.alphorm.com/sites/default/files/styles/formation_image_medium/public/alphorm.com%20-%20Administration%20des%20bases%20de%20donn%C3%A9es%20Microsoft%20SQL%20Server%202012%20%2870-461%29.png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592857" y="2209800"/>
            <a:ext cx="9645890" cy="144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4400" b="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Importance of Security In Smart Contracts</a:t>
            </a:r>
            <a:endParaRPr lang="fr-FR" sz="4400" b="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32014" y="820076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need for a secure code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98517" y="1504604"/>
            <a:ext cx="100916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/>
              <a:t>Ethereum</a:t>
            </a:r>
            <a:r>
              <a:rPr lang="en-US" sz="2800" dirty="0"/>
              <a:t> and other complex blockchain systems are highly experimental.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Requires a new development philosophy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Unstable with a lot of potential to go wrong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People can drain millions of dollars from contracted accounts</a:t>
            </a:r>
          </a:p>
          <a:p>
            <a:endParaRPr lang="fr-FR" sz="2800" dirty="0" smtClean="0"/>
          </a:p>
          <a:p>
            <a:endParaRPr lang="fr-FR" sz="2800" dirty="0"/>
          </a:p>
          <a:p>
            <a:r>
              <a:rPr lang="fr-FR" sz="2800" dirty="0" smtClean="0"/>
              <a:t>«</a:t>
            </a:r>
            <a:r>
              <a:rPr lang="fr-FR" sz="2800" dirty="0"/>
              <a:t>Disneyland </a:t>
            </a:r>
            <a:r>
              <a:rPr lang="fr-FR" sz="2800" dirty="0" smtClean="0"/>
              <a:t>for hackers</a:t>
            </a:r>
            <a:r>
              <a:rPr lang="fr-FR" sz="2800" dirty="0"/>
              <a:t>»!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70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74320" y="978018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difference</a:t>
            </a:r>
            <a:r>
              <a:rPr lang="fr-FR" sz="3200" b="1" dirty="0"/>
              <a:t>?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74320" y="2227811"/>
            <a:ext cx="110060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Everything on a Blockchain is public! (code + data)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The blockchain can be considered as a server, where the server-side code is completely exposed to clients on the protocol (network nodes) and clients on </a:t>
            </a:r>
            <a:r>
              <a:rPr lang="en-US" sz="2800" dirty="0" err="1"/>
              <a:t>DApps</a:t>
            </a:r>
            <a:r>
              <a:rPr lang="en-US" sz="2800" dirty="0"/>
              <a:t> (users)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Big trade-off between </a:t>
            </a:r>
            <a:r>
              <a:rPr lang="en-US" sz="2800" dirty="0" err="1"/>
              <a:t>Ethereum</a:t>
            </a:r>
            <a:r>
              <a:rPr lang="en-US" sz="2800" dirty="0"/>
              <a:t> and Bitcoin -&gt; Turing completeness of EVM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Attack surface is a problem on </a:t>
            </a:r>
            <a:r>
              <a:rPr lang="en-US" sz="2800" dirty="0" err="1"/>
              <a:t>Ethereum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42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74073" y="892070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Patch </a:t>
            </a:r>
            <a:r>
              <a:rPr lang="fr-FR" sz="3200" b="1" dirty="0" err="1"/>
              <a:t>problem</a:t>
            </a:r>
            <a:endParaRPr lang="fr-FR" sz="3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374073" y="1587731"/>
            <a:ext cx="112388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Smart contracts are immutable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Once deployed, bugs discovered cannot be fixed.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Must write robust code before deploying the core network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There is no built-in method to govern upgrading or self-destructing each person into a new instance once an exploit occurs. -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 future could be entire organizations governed by smart contract code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8812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38413" y="798898"/>
            <a:ext cx="503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Composants </a:t>
            </a:r>
            <a:r>
              <a:rPr lang="fr-FR" sz="3200" b="1" dirty="0" err="1"/>
              <a:t>Ethereum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33" y="1483936"/>
            <a:ext cx="10082039" cy="47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3866" y="653821"/>
            <a:ext cx="419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2000505000000020004" pitchFamily="2" charset="0"/>
              </a:rPr>
              <a:t>The flow of a </a:t>
            </a:r>
            <a:r>
              <a:rPr lang="en-US" sz="3200" b="1" dirty="0" err="1">
                <a:latin typeface="Montserrat" panose="02000505000000020004" pitchFamily="2" charset="0"/>
              </a:rPr>
              <a:t>dAPP</a:t>
            </a:r>
            <a:endParaRPr lang="en-US" sz="32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30" y="1422362"/>
            <a:ext cx="9728597" cy="49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08090" y="989893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Processus - </a:t>
            </a:r>
            <a:r>
              <a:rPr lang="fr-FR" sz="3200" b="1" dirty="0" err="1" smtClean="0"/>
              <a:t>Solidity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82" y="1828800"/>
            <a:ext cx="9560765" cy="42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www.alphorm.com/sites/default/files/styles/formation_image_medium/public/alphorm.com%20-%20Administration%20des%20bases%20de%20donn%C3%A9es%20Microsoft%20SQL%20Server%202012%20%2870-461%29.png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592857" y="2209800"/>
            <a:ext cx="9645890" cy="144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4400" b="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Classical Attacks and Real Scenarios Hacks</a:t>
            </a:r>
            <a:endParaRPr lang="fr-FR" sz="4400" b="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98119" y="762275"/>
            <a:ext cx="2585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Weaknesses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41" y="1226647"/>
            <a:ext cx="7924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6714403" y="3298204"/>
            <a:ext cx="5735418" cy="2617603"/>
            <a:chOff x="5677711" y="2507907"/>
            <a:chExt cx="5049618" cy="2617603"/>
          </a:xfrm>
        </p:grpSpPr>
        <p:sp>
          <p:nvSpPr>
            <p:cNvPr id="5" name="Rectangle 4"/>
            <p:cNvSpPr/>
            <p:nvPr/>
          </p:nvSpPr>
          <p:spPr>
            <a:xfrm>
              <a:off x="5677711" y="2507907"/>
              <a:ext cx="4372738" cy="2617603"/>
            </a:xfrm>
            <a:prstGeom prst="rect">
              <a:avLst/>
            </a:prstGeom>
            <a:solidFill>
              <a:srgbClr val="195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5773127" y="2761845"/>
              <a:ext cx="49542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dirty="0" smtClean="0">
                  <a:solidFill>
                    <a:schemeClr val="bg1"/>
                  </a:solidFill>
                  <a:latin typeface="Aileron" panose="00000500000000000000" pitchFamily="50" charset="0"/>
                </a:rPr>
                <a:t>Offensive Security </a:t>
              </a:r>
              <a:r>
                <a:rPr lang="en-US" dirty="0" smtClean="0">
                  <a:solidFill>
                    <a:schemeClr val="bg1"/>
                  </a:solidFill>
                  <a:latin typeface="Aileron" panose="00000500000000000000" pitchFamily="50" charset="0"/>
                </a:rPr>
                <a:t>Engineer</a:t>
              </a:r>
              <a:r>
                <a:rPr lang="fr-FR" dirty="0" smtClean="0">
                  <a:solidFill>
                    <a:schemeClr val="bg1"/>
                  </a:solidFill>
                  <a:latin typeface="Aileron" panose="00000500000000000000" pitchFamily="50" charset="0"/>
                </a:rPr>
                <a:t> @</a:t>
              </a:r>
              <a:r>
                <a:rPr lang="fr-FR" dirty="0" err="1" smtClean="0">
                  <a:solidFill>
                    <a:schemeClr val="bg1"/>
                  </a:solidFill>
                  <a:latin typeface="Aileron" panose="00000500000000000000" pitchFamily="50" charset="0"/>
                </a:rPr>
                <a:t>Halborn</a:t>
              </a:r>
              <a:endParaRPr lang="fr-FR" dirty="0" smtClean="0">
                <a:solidFill>
                  <a:schemeClr val="bg1"/>
                </a:solidFill>
                <a:latin typeface="Aileron" panose="00000500000000000000" pitchFamily="50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dirty="0" smtClean="0">
                  <a:solidFill>
                    <a:schemeClr val="bg1"/>
                  </a:solidFill>
                  <a:latin typeface="Aileron" panose="00000500000000000000" pitchFamily="50" charset="0"/>
                </a:rPr>
                <a:t>Security Consultant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dirty="0" err="1">
                  <a:solidFill>
                    <a:schemeClr val="bg1"/>
                  </a:solidFill>
                  <a:latin typeface="Aileron" panose="00000500000000000000" pitchFamily="50" charset="0"/>
                </a:rPr>
                <a:t>Instructor</a:t>
              </a:r>
              <a:r>
                <a:rPr lang="fr-FR" dirty="0">
                  <a:solidFill>
                    <a:schemeClr val="bg1"/>
                  </a:solidFill>
                  <a:latin typeface="Aileron" panose="00000500000000000000" pitchFamily="50" charset="0"/>
                </a:rPr>
                <a:t> at </a:t>
              </a:r>
              <a:r>
                <a:rPr lang="fr-FR" dirty="0" err="1" smtClean="0">
                  <a:solidFill>
                    <a:schemeClr val="bg1"/>
                  </a:solidFill>
                  <a:latin typeface="Aileron" panose="00000500000000000000" pitchFamily="50" charset="0"/>
                </a:rPr>
                <a:t>EatTheBlocks</a:t>
              </a:r>
              <a:endParaRPr lang="fr-FR" dirty="0" smtClean="0">
                <a:solidFill>
                  <a:schemeClr val="bg1"/>
                </a:solidFill>
                <a:latin typeface="Aileron" panose="00000500000000000000" pitchFamily="50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dirty="0" smtClean="0">
                  <a:solidFill>
                    <a:schemeClr val="bg1"/>
                  </a:solidFill>
                  <a:latin typeface="Aileron" panose="00000500000000000000" pitchFamily="50" charset="0"/>
                </a:rPr>
                <a:t>OWASP </a:t>
              </a:r>
              <a:r>
                <a:rPr lang="fr-FR" dirty="0" err="1" smtClean="0">
                  <a:solidFill>
                    <a:schemeClr val="bg1"/>
                  </a:solidFill>
                  <a:latin typeface="Aileron" panose="00000500000000000000" pitchFamily="50" charset="0"/>
                </a:rPr>
                <a:t>Member</a:t>
              </a:r>
              <a:endParaRPr lang="fr-FR" dirty="0" smtClean="0">
                <a:solidFill>
                  <a:schemeClr val="bg1"/>
                </a:solidFill>
                <a:latin typeface="Aileron" panose="00000500000000000000" pitchFamily="50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925183" y="840089"/>
            <a:ext cx="3629242" cy="792310"/>
            <a:chOff x="4163183" y="1259189"/>
            <a:chExt cx="3629242" cy="792310"/>
          </a:xfrm>
        </p:grpSpPr>
        <p:sp>
          <p:nvSpPr>
            <p:cNvPr id="8" name="Rectangle 7"/>
            <p:cNvSpPr/>
            <p:nvPr/>
          </p:nvSpPr>
          <p:spPr>
            <a:xfrm>
              <a:off x="4163183" y="1302608"/>
              <a:ext cx="3629241" cy="748891"/>
            </a:xfrm>
            <a:prstGeom prst="rect">
              <a:avLst/>
            </a:prstGeom>
            <a:solidFill>
              <a:srgbClr val="195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4163183" y="1259189"/>
              <a:ext cx="3629242" cy="792310"/>
              <a:chOff x="4645014" y="614596"/>
              <a:chExt cx="3629242" cy="792310"/>
            </a:xfrm>
          </p:grpSpPr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4645014" y="614596"/>
                <a:ext cx="3629241" cy="63367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b="1" spc="-150" dirty="0" smtClean="0">
                    <a:solidFill>
                      <a:srgbClr val="DC8C3C"/>
                    </a:solidFill>
                  </a:rPr>
                  <a:t>Who</a:t>
                </a:r>
                <a:r>
                  <a:rPr lang="en-US" sz="2400" spc="-150" dirty="0" smtClean="0">
                    <a:solidFill>
                      <a:schemeClr val="bg1"/>
                    </a:solidFill>
                  </a:rPr>
                  <a:t> Am I</a:t>
                </a:r>
                <a:endParaRPr lang="en-US" sz="2400" spc="-1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645015" y="1320069"/>
                <a:ext cx="3629241" cy="86837"/>
              </a:xfrm>
              <a:prstGeom prst="rect">
                <a:avLst/>
              </a:prstGeom>
              <a:solidFill>
                <a:srgbClr val="DC8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D1B97D"/>
                  </a:solidFill>
                </a:endParaRPr>
              </a:p>
            </p:txBody>
          </p:sp>
        </p:grpSp>
      </p:grpSp>
      <p:sp>
        <p:nvSpPr>
          <p:cNvPr id="12" name="Subtitle 2"/>
          <p:cNvSpPr txBox="1">
            <a:spLocks/>
          </p:cNvSpPr>
          <p:nvPr/>
        </p:nvSpPr>
        <p:spPr>
          <a:xfrm>
            <a:off x="6300150" y="2301508"/>
            <a:ext cx="3969378" cy="828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MSSASSI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Souhail</a:t>
            </a:r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677" y="1782869"/>
            <a:ext cx="4605145" cy="30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b.com/crisi5…"/>
          <p:cNvSpPr txBox="1"/>
          <p:nvPr/>
        </p:nvSpPr>
        <p:spPr>
          <a:xfrm>
            <a:off x="678669" y="4992042"/>
            <a:ext cx="4658262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2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https://www.linkedin.com/in/mssassi/</a:t>
            </a:r>
            <a:endParaRPr sz="22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fb.com/mssassii</a:t>
            </a:r>
            <a:r>
              <a:rPr sz="2200" kern="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200" kern="0" dirty="0" smtClean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souhail.mssassi@owasp.org</a:t>
            </a:r>
            <a:endParaRPr sz="2200" kern="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7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53237" y="169380"/>
            <a:ext cx="687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Limite</a:t>
            </a:r>
            <a:r>
              <a:rPr lang="en-US" sz="3200" b="1" dirty="0" smtClean="0"/>
              <a:t> of Stack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06582" y="839880"/>
            <a:ext cx="10041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The maximum call stack depth is 1024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External function calls fail if they exceed the maximum call stack of 1024 and throw an exception.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The low-level functions send (), call (), </a:t>
            </a:r>
            <a:r>
              <a:rPr lang="en-US" sz="2000" dirty="0" err="1"/>
              <a:t>callcode</a:t>
            </a:r>
            <a:r>
              <a:rPr lang="en-US" sz="2000" dirty="0"/>
              <a:t> () and </a:t>
            </a:r>
            <a:r>
              <a:rPr lang="en-US" sz="2000" dirty="0" err="1"/>
              <a:t>delegatecall</a:t>
            </a:r>
            <a:r>
              <a:rPr lang="en-US" sz="2000" dirty="0"/>
              <a:t> () do not throw an exception but rather return false! -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Suppose we call </a:t>
            </a:r>
            <a:r>
              <a:rPr lang="en-US" sz="2000" dirty="0" err="1"/>
              <a:t>A.recurse</a:t>
            </a:r>
            <a:r>
              <a:rPr lang="en-US" sz="2000" dirty="0"/>
              <a:t> (0). Does Alice get 100?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51" y="2778872"/>
            <a:ext cx="5913985" cy="34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800273" y="1101620"/>
            <a:ext cx="687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Other</a:t>
            </a:r>
            <a:r>
              <a:rPr lang="fr-FR" sz="3200" b="1" dirty="0"/>
              <a:t> </a:t>
            </a:r>
            <a:r>
              <a:rPr lang="fr-FR" sz="3200" b="1" dirty="0" err="1"/>
              <a:t>weaknesses</a:t>
            </a:r>
            <a:endParaRPr lang="fr-FR" sz="3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800273" y="2064327"/>
            <a:ext cx="10557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Keeping secrets: </a:t>
            </a:r>
            <a:r>
              <a:rPr lang="en-US" sz="2000" dirty="0"/>
              <a:t>declaring a field as private does not guarantee its confidentiality.</a:t>
            </a:r>
          </a:p>
          <a:p>
            <a:r>
              <a:rPr lang="en-US" sz="2000" dirty="0"/>
              <a:t>Since the blockchain is public, anyone can inspect the content of transactions and deduce the value of fields.</a:t>
            </a:r>
          </a:p>
          <a:p>
            <a:endParaRPr lang="en-US" sz="2000" b="1" dirty="0"/>
          </a:p>
          <a:p>
            <a:r>
              <a:rPr lang="en-US" sz="2000" b="1" dirty="0"/>
              <a:t>Immutable bugs: </a:t>
            </a:r>
            <a:r>
              <a:rPr lang="en-US" sz="2000" dirty="0"/>
              <a:t>once a contract is published on the blockchain, it cannot be modified!</a:t>
            </a:r>
          </a:p>
          <a:p>
            <a:r>
              <a:rPr lang="en-US" sz="2000" dirty="0"/>
              <a:t>If a contract contains a bug, there is no direct way to fix it!</a:t>
            </a:r>
          </a:p>
          <a:p>
            <a:endParaRPr lang="en-US" sz="2000" dirty="0"/>
          </a:p>
          <a:p>
            <a:r>
              <a:rPr lang="en-US" sz="2000" b="1" dirty="0"/>
              <a:t>Ether lost in transfer: </a:t>
            </a:r>
            <a:r>
              <a:rPr lang="en-US" sz="2000" dirty="0"/>
              <a:t>if ether is sent to an orphan address, it is lost forever</a:t>
            </a:r>
          </a:p>
          <a:p>
            <a:r>
              <a:rPr lang="en-US" sz="2000" dirty="0"/>
              <a:t>Programmers have to manually check the correctness of the recipients' addresses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60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337553" y="453920"/>
            <a:ext cx="801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Constructor is called, invokes </a:t>
            </a:r>
            <a:r>
              <a:rPr lang="en-US" sz="3200" dirty="0" err="1"/>
              <a:t>initWallet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5" y="1038695"/>
            <a:ext cx="9128712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071687" y="805875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DAO Attack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90650"/>
            <a:ext cx="8048625" cy="4076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66560" y="3657600"/>
            <a:ext cx="1255222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7207134" y="3429000"/>
            <a:ext cx="81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20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915580" y="786357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Re-entrancy</a:t>
            </a:r>
            <a:r>
              <a:rPr lang="fr-FR" sz="3200" dirty="0"/>
              <a:t> </a:t>
            </a:r>
            <a:r>
              <a:rPr lang="fr-FR" sz="3200" dirty="0" smtClean="0"/>
              <a:t> Exploit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19" y="1371132"/>
            <a:ext cx="8369012" cy="49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563530" y="206270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Re-entrancy</a:t>
            </a:r>
            <a:r>
              <a:rPr lang="fr-FR" sz="3200" dirty="0"/>
              <a:t> </a:t>
            </a:r>
            <a:r>
              <a:rPr lang="fr-FR" sz="3200" dirty="0" smtClean="0"/>
              <a:t> Exploit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44" y="1133945"/>
            <a:ext cx="8752420" cy="52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342720" y="149120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Re-entrancy</a:t>
            </a:r>
            <a:r>
              <a:rPr lang="fr-FR" sz="3200" dirty="0"/>
              <a:t> </a:t>
            </a:r>
            <a:r>
              <a:rPr lang="fr-FR" sz="3200" dirty="0" smtClean="0"/>
              <a:t> </a:t>
            </a:r>
            <a:r>
              <a:rPr lang="fr-FR" sz="3200" dirty="0"/>
              <a:t>Solution - </a:t>
            </a:r>
            <a:r>
              <a:rPr lang="fr-FR" sz="3200" dirty="0" err="1"/>
              <a:t>Locking</a:t>
            </a:r>
            <a:r>
              <a:rPr lang="fr-FR" sz="3200" dirty="0"/>
              <a:t> 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1457098"/>
            <a:ext cx="42862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982255" y="453920"/>
            <a:ext cx="733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Transaction-</a:t>
            </a:r>
            <a:r>
              <a:rPr lang="fr-FR" sz="3200" dirty="0" err="1"/>
              <a:t>Ordering</a:t>
            </a:r>
            <a:r>
              <a:rPr lang="fr-FR" sz="3200" dirty="0"/>
              <a:t> </a:t>
            </a:r>
            <a:r>
              <a:rPr lang="fr-FR" sz="3200" dirty="0" err="1"/>
              <a:t>Dependency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2397" y="1331463"/>
            <a:ext cx="866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order of execution of function calls cannot be predicted.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 prior knowledge of the state of a contract during the execution of the call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390385"/>
            <a:ext cx="11763375" cy="30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982255" y="453920"/>
            <a:ext cx="733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Transaction-</a:t>
            </a:r>
            <a:r>
              <a:rPr lang="fr-FR" sz="3200" dirty="0" err="1"/>
              <a:t>Ordering</a:t>
            </a:r>
            <a:r>
              <a:rPr lang="fr-FR" sz="3200" dirty="0"/>
              <a:t> </a:t>
            </a:r>
            <a:r>
              <a:rPr lang="fr-FR" sz="3200" dirty="0" err="1"/>
              <a:t>Dependency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16894"/>
            <a:ext cx="11491686" cy="292712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92397" y="1331463"/>
            <a:ext cx="866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order of execution of function calls cannot be predicted.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 prior knowledge of the state of a contract during the execution of the call</a:t>
            </a:r>
          </a:p>
        </p:txBody>
      </p:sp>
    </p:spTree>
    <p:extLst>
      <p:ext uri="{BB962C8B-B14F-4D97-AF65-F5344CB8AC3E}">
        <p14:creationId xmlns:p14="http://schemas.microsoft.com/office/powerpoint/2010/main" val="34576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69379" y="930170"/>
            <a:ext cx="9809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Transaction-</a:t>
            </a:r>
            <a:r>
              <a:rPr lang="fr-FR" sz="3200" dirty="0" err="1"/>
              <a:t>Ordering</a:t>
            </a:r>
            <a:r>
              <a:rPr lang="fr-FR" sz="3200" dirty="0"/>
              <a:t> </a:t>
            </a:r>
            <a:r>
              <a:rPr lang="fr-FR" sz="3200" dirty="0" err="1" smtClean="0"/>
              <a:t>Dependency</a:t>
            </a:r>
            <a:r>
              <a:rPr lang="fr-FR" sz="3200" dirty="0" smtClean="0"/>
              <a:t> – Transaction </a:t>
            </a:r>
            <a:r>
              <a:rPr lang="fr-FR" sz="3200" dirty="0" err="1" smtClean="0"/>
              <a:t>Counter</a:t>
            </a:r>
            <a:endParaRPr lang="fr-FR" sz="32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88" y="1921329"/>
            <a:ext cx="8143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6786" y="1551200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Montserrat" panose="02000505000000020004" pitchFamily="2" charset="0"/>
              </a:rPr>
              <a:t>Agenda</a:t>
            </a:r>
            <a:endParaRPr lang="fr-FR" sz="3200" b="1" dirty="0">
              <a:latin typeface="Montserrat" panose="0200050500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3560" y="2738407"/>
            <a:ext cx="7789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 </a:t>
            </a:r>
            <a:r>
              <a:rPr lang="fr-FR" sz="2800" b="1" dirty="0" smtClean="0"/>
              <a:t>– Introduction to Security</a:t>
            </a:r>
          </a:p>
          <a:p>
            <a:r>
              <a:rPr lang="fr-FR" sz="2800" b="1" dirty="0" smtClean="0"/>
              <a:t>2 – Importance of Security In Smart </a:t>
            </a:r>
            <a:r>
              <a:rPr lang="fr-FR" sz="2800" b="1" dirty="0" err="1" smtClean="0"/>
              <a:t>Contracts</a:t>
            </a:r>
            <a:endParaRPr lang="fr-FR" sz="2800" b="1" dirty="0" smtClean="0"/>
          </a:p>
          <a:p>
            <a:r>
              <a:rPr lang="fr-FR" sz="2800" b="1" dirty="0"/>
              <a:t>3 </a:t>
            </a:r>
            <a:r>
              <a:rPr lang="fr-FR" sz="2800" b="1" dirty="0" smtClean="0"/>
              <a:t>– </a:t>
            </a:r>
            <a:r>
              <a:rPr lang="fr-FR" sz="2800" b="1" dirty="0" err="1" smtClean="0"/>
              <a:t>Classical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Attacks</a:t>
            </a:r>
            <a:r>
              <a:rPr lang="fr-FR" sz="2800" b="1" dirty="0" smtClean="0"/>
              <a:t> and Real Scenarios Hacks</a:t>
            </a:r>
          </a:p>
          <a:p>
            <a:r>
              <a:rPr lang="fr-FR" sz="2800" b="1" dirty="0" smtClean="0"/>
              <a:t>4 – Best Practices and Security Patterns  </a:t>
            </a:r>
            <a:endParaRPr lang="fr-FR" sz="2800" dirty="0"/>
          </a:p>
        </p:txBody>
      </p:sp>
      <p:pic>
        <p:nvPicPr>
          <p:cNvPr id="2" name="Picture 2" descr="https://miro.medium.com/max/4000/0*yqbRInqX0ZRUlV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8486" y="1207409"/>
            <a:ext cx="4849747" cy="484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1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148664" y="319531"/>
            <a:ext cx="389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INTEGER OVERFLOW</a:t>
            </a:r>
            <a:endParaRPr lang="fr-FR" sz="3200" b="1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4" y="1486734"/>
            <a:ext cx="11512867" cy="46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www.alphorm.com/sites/default/files/styles/formation_image_medium/public/alphorm.com%20-%20Administration%20des%20bases%20de%20donn%C3%A9es%20Microsoft%20SQL%20Server%202012%20%2870-461%29.png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592857" y="2209800"/>
            <a:ext cx="9645890" cy="76944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4400" b="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Best Practices and Security Patterns </a:t>
            </a:r>
            <a:endParaRPr lang="fr-FR" sz="4400" b="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7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710388" y="0"/>
            <a:ext cx="625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Security </a:t>
            </a:r>
            <a:r>
              <a:rPr lang="en-US" sz="3200" b="1" dirty="0"/>
              <a:t>Patterns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43337" y="786419"/>
            <a:ext cx="117297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Access Restrictions</a:t>
            </a:r>
          </a:p>
          <a:p>
            <a:r>
              <a:rPr lang="fr-FR" sz="2000" b="1" dirty="0" smtClean="0"/>
              <a:t>Intention</a:t>
            </a:r>
            <a:endParaRPr lang="fr-FR" sz="2000" b="1" dirty="0"/>
          </a:p>
          <a:p>
            <a:r>
              <a:rPr lang="en-US" sz="2000" dirty="0"/>
              <a:t>To restrict access to contract features based on appropriate criteria.</a:t>
            </a:r>
          </a:p>
          <a:p>
            <a:r>
              <a:rPr lang="fr-FR" sz="2000" b="1" dirty="0" err="1" smtClean="0"/>
              <a:t>Applicability</a:t>
            </a:r>
            <a:endParaRPr lang="fr-FR" sz="2000" b="1" dirty="0" smtClean="0"/>
          </a:p>
          <a:p>
            <a:r>
              <a:rPr lang="en-US" sz="2000" dirty="0" smtClean="0"/>
              <a:t>Use </a:t>
            </a:r>
            <a:r>
              <a:rPr lang="en-US" sz="2000" dirty="0"/>
              <a:t>the Access Restrictions template when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Your contract features should only be callable under certain circumstances.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You want to apply similar restrictions to multiple features.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You want to strengthen the security of your smart contract against unauthorized access.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536" y="3143250"/>
            <a:ext cx="834376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700863" y="-83778"/>
            <a:ext cx="625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Security </a:t>
            </a:r>
            <a:r>
              <a:rPr lang="en-US" sz="3200" b="1" dirty="0"/>
              <a:t>Patterns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19362" y="814277"/>
            <a:ext cx="114824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Checks Effects Interactions</a:t>
            </a:r>
          </a:p>
          <a:p>
            <a:r>
              <a:rPr lang="fr-FR" sz="2400" b="1" dirty="0"/>
              <a:t>Intention</a:t>
            </a:r>
          </a:p>
          <a:p>
            <a:r>
              <a:rPr lang="en-US" sz="2400" dirty="0"/>
              <a:t>Reduce the attack surface of malicious contracts that attempt to hijack the control flow after an external call</a:t>
            </a:r>
            <a:r>
              <a:rPr lang="en-US" sz="2400" dirty="0" smtClean="0"/>
              <a:t>.</a:t>
            </a:r>
          </a:p>
          <a:p>
            <a:r>
              <a:rPr lang="fr-FR" sz="2400" b="1" dirty="0" err="1" smtClean="0"/>
              <a:t>Applicability</a:t>
            </a:r>
            <a:endParaRPr lang="fr-FR" sz="2400" b="1" dirty="0"/>
          </a:p>
          <a:p>
            <a:r>
              <a:rPr lang="en-US" sz="2400" dirty="0"/>
              <a:t>Use the Checks Effects interaction model when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cannot avoid handing over control flow to an external entity.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to protect your functions from reentry attacks.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29" y="3503153"/>
            <a:ext cx="8546872" cy="33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900888" y="0"/>
            <a:ext cx="625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Security </a:t>
            </a:r>
            <a:r>
              <a:rPr lang="en-US" sz="3200" b="1" dirty="0"/>
              <a:t>Patterns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6157" y="1204826"/>
            <a:ext cx="93294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Pull over Push</a:t>
            </a:r>
          </a:p>
          <a:p>
            <a:r>
              <a:rPr lang="fr-FR" sz="2400" b="1" dirty="0"/>
              <a:t>Intention</a:t>
            </a:r>
          </a:p>
          <a:p>
            <a:r>
              <a:rPr lang="en-US" sz="2400" dirty="0"/>
              <a:t>Transfer the risk associated with ether transfer to the user.</a:t>
            </a:r>
          </a:p>
          <a:p>
            <a:r>
              <a:rPr lang="fr-FR" sz="2400" b="1" dirty="0" err="1" smtClean="0"/>
              <a:t>Applicability</a:t>
            </a:r>
            <a:r>
              <a:rPr lang="fr-FR" sz="2400" b="1" dirty="0" smtClean="0"/>
              <a:t> </a:t>
            </a:r>
          </a:p>
          <a:p>
            <a:r>
              <a:rPr lang="en-US" sz="2400" dirty="0"/>
              <a:t>Use the Pull over Push model when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to manage multiple ether transfers with a single function call.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to avoid taking the risk associated with ether transfers.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your users are encouraged to manage the ether withdrawal themselves.</a:t>
            </a:r>
          </a:p>
        </p:txBody>
      </p:sp>
    </p:spTree>
    <p:extLst>
      <p:ext uri="{BB962C8B-B14F-4D97-AF65-F5344CB8AC3E}">
        <p14:creationId xmlns:p14="http://schemas.microsoft.com/office/powerpoint/2010/main" val="19264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643713" y="0"/>
            <a:ext cx="6252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Security </a:t>
            </a:r>
            <a:r>
              <a:rPr lang="en-US" sz="3200" b="1" dirty="0"/>
              <a:t>Patterns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0" y="807027"/>
            <a:ext cx="62388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Emergency Stop</a:t>
            </a:r>
          </a:p>
          <a:p>
            <a:r>
              <a:rPr lang="fr-FR" sz="2400" b="1" dirty="0"/>
              <a:t>Intention</a:t>
            </a:r>
          </a:p>
          <a:p>
            <a:r>
              <a:rPr lang="en-US" sz="2400" dirty="0"/>
              <a:t>Add an option to disable the emergency critical contract feature</a:t>
            </a:r>
            <a:r>
              <a:rPr lang="fr-FR" sz="2400" dirty="0" smtClean="0"/>
              <a:t>.</a:t>
            </a:r>
            <a:endParaRPr lang="fr-FR" sz="2400" dirty="0"/>
          </a:p>
          <a:p>
            <a:r>
              <a:rPr lang="fr-FR" sz="2400" b="1" dirty="0" err="1"/>
              <a:t>Applicability</a:t>
            </a:r>
            <a:r>
              <a:rPr lang="fr-FR" sz="2400" b="1" dirty="0"/>
              <a:t> </a:t>
            </a:r>
            <a:endParaRPr lang="fr-FR" sz="2400" b="1" dirty="0" smtClean="0"/>
          </a:p>
          <a:p>
            <a:r>
              <a:rPr lang="en-US" sz="2400" dirty="0"/>
              <a:t>Use the emergency stop template when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the ability to suspend your contract.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to protect critical functionality from abuse by undiscovered bugs.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You want to prepare your contract for potential failures.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58" y="1714500"/>
            <a:ext cx="684103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23125" y="774011"/>
            <a:ext cx="53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How to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b="1" dirty="0" err="1"/>
              <a:t>safe</a:t>
            </a:r>
            <a:endParaRPr lang="fr-FR" sz="32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7745" y="1595021"/>
            <a:ext cx="109582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Don't </a:t>
            </a:r>
            <a:r>
              <a:rPr lang="en-US" sz="2400" dirty="0"/>
              <a:t>write fancy code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Use audited and tested code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Keep contracts simple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More complexity =&gt; More attack vectors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Keep up to date with software and the community 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Write as many unit tests as possible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Prepare for failure at any time, in any contract or method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Deploy carefully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Bugs bounties 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Beware of blockchain properties and weaknesses discussed 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For example. public vs. private, .send () vs. .call () vs. .transfer () 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Avoid external calls (to an unapproved contract or account) where possible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77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38600" y="2362200"/>
            <a:ext cx="4741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Montserrat" panose="02000505000000020004" pitchFamily="2" charset="0"/>
              </a:rPr>
              <a:t>DEMO</a:t>
            </a:r>
            <a:endParaRPr lang="en-US" sz="9600" b="1" dirty="0">
              <a:latin typeface="Montserrat" panose="02000505000000020004" pitchFamily="2" charset="0"/>
            </a:endParaRPr>
          </a:p>
        </p:txBody>
      </p:sp>
      <p:pic>
        <p:nvPicPr>
          <p:cNvPr id="5122" name="Picture 2" descr="https://remix.ethereum.org/assets/img/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060" y="3276600"/>
            <a:ext cx="28003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b.com/crisi5…"/>
          <p:cNvSpPr txBox="1"/>
          <p:nvPr/>
        </p:nvSpPr>
        <p:spPr>
          <a:xfrm>
            <a:off x="678668" y="5222875"/>
            <a:ext cx="572213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3600" kern="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https://remix.ethereum.org/</a:t>
            </a:r>
            <a:endParaRPr sz="3600" kern="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4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83416" y="2513923"/>
            <a:ext cx="5932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Montserrat" panose="02000505000000020004" pitchFamily="2" charset="0"/>
              </a:rPr>
              <a:t>Questions ? </a:t>
            </a:r>
            <a:endParaRPr lang="en-US" sz="7200" b="1" dirty="0">
              <a:latin typeface="Montserrat" panose="02000505000000020004" pitchFamily="2" charset="0"/>
            </a:endParaRPr>
          </a:p>
        </p:txBody>
      </p:sp>
      <p:sp>
        <p:nvSpPr>
          <p:cNvPr id="3" name="fb.com/crisi5…"/>
          <p:cNvSpPr txBox="1"/>
          <p:nvPr/>
        </p:nvSpPr>
        <p:spPr>
          <a:xfrm>
            <a:off x="457200" y="5029200"/>
            <a:ext cx="4658262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2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https://www.linkedin.com/in/mssassi/</a:t>
            </a:r>
            <a:endParaRPr sz="22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fb.com/mssassii</a:t>
            </a:r>
            <a:r>
              <a:rPr sz="2200" kern="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200" kern="0" dirty="0" smtClean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souhail.mssassi@owasp.org</a:t>
            </a:r>
            <a:endParaRPr sz="2200" kern="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7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35500" y="2438400"/>
            <a:ext cx="399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Montserrat" panose="02000505000000020004" pitchFamily="2" charset="0"/>
              </a:rPr>
              <a:t>Thanks</a:t>
            </a:r>
            <a:endParaRPr lang="en-US" sz="7200" b="1" dirty="0">
              <a:latin typeface="Montserrat" panose="02000505000000020004" pitchFamily="2" charset="0"/>
            </a:endParaRPr>
          </a:p>
        </p:txBody>
      </p:sp>
      <p:sp>
        <p:nvSpPr>
          <p:cNvPr id="3" name="fb.com/crisi5…"/>
          <p:cNvSpPr txBox="1"/>
          <p:nvPr/>
        </p:nvSpPr>
        <p:spPr>
          <a:xfrm>
            <a:off x="457200" y="5029200"/>
            <a:ext cx="4658262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fr-FR" sz="22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https://www.linkedin.com/in/mssassi/</a:t>
            </a:r>
            <a:endParaRPr sz="22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sz="2200" u="sng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fb.com/mssassii</a:t>
            </a:r>
            <a:r>
              <a:rPr sz="2200" kern="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200" kern="0" dirty="0" smtClean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228600" hangingPunct="0">
              <a:defRPr sz="4400" b="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200" kern="0" dirty="0" smtClean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souhail.mssassi@owasp.org</a:t>
            </a:r>
            <a:endParaRPr sz="2200" kern="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8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www.alphorm.com/sites/default/files/styles/formation_image_medium/public/alphorm.com%20-%20Administration%20des%20bases%20de%20donn%C3%A9es%20Microsoft%20SQL%20Server%202012%20%2870-461%29.png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268661" y="3032760"/>
            <a:ext cx="9645890" cy="76944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4400" b="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Security</a:t>
            </a:r>
            <a:endParaRPr lang="fr-FR" sz="4400" b="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7719" y="289508"/>
            <a:ext cx="657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 smtClean="0">
                <a:latin typeface="Montserrat" panose="02000505000000020004" pitchFamily="2" charset="0"/>
              </a:rPr>
              <a:t>CyberSecurity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2166521"/>
            <a:ext cx="87659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Integrity</a:t>
            </a:r>
            <a:r>
              <a:rPr lang="en-US" sz="2800" dirty="0"/>
              <a:t>: i.e. guaranteeing that the data is what you think it 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Confidentiality</a:t>
            </a:r>
            <a:r>
              <a:rPr lang="en-US" sz="2800" dirty="0"/>
              <a:t>: to ensure that only authorized persons have access to the resources exchanged;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Availability</a:t>
            </a:r>
            <a:r>
              <a:rPr lang="en-US" sz="2800" dirty="0"/>
              <a:t>: to maintain the proper functioning of the information system</a:t>
            </a:r>
            <a:r>
              <a:rPr lang="fr-FR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  <p:pic>
        <p:nvPicPr>
          <p:cNvPr id="1026" name="Picture 2" descr="What Is The CIA Triad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064" y="2089594"/>
            <a:ext cx="3497836" cy="26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2644" y="114883"/>
            <a:ext cx="657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 smtClean="0">
                <a:latin typeface="Montserrat" panose="02000505000000020004" pitchFamily="2" charset="0"/>
              </a:rPr>
              <a:t>CyberSecurity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471612"/>
            <a:ext cx="102584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0744" y="210133"/>
            <a:ext cx="657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 smtClean="0">
                <a:latin typeface="Montserrat" panose="02000505000000020004" pitchFamily="2" charset="0"/>
              </a:rPr>
              <a:t>CyberSecurity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219200"/>
            <a:ext cx="99345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0744" y="210133"/>
            <a:ext cx="657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atin typeface="Montserrat" panose="02000505000000020004" pitchFamily="2" charset="0"/>
              </a:rPr>
              <a:t>Motivation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181100"/>
            <a:ext cx="100679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0744" y="210133"/>
            <a:ext cx="811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 smtClean="0">
                <a:latin typeface="Montserrat" panose="02000505000000020004" pitchFamily="2" charset="0"/>
              </a:rPr>
              <a:t>Threats</a:t>
            </a:r>
            <a:endParaRPr lang="fr-FR" sz="4000" b="1" dirty="0">
              <a:latin typeface="Montserrat" panose="02000505000000020004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133475"/>
            <a:ext cx="101346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2846</TotalTime>
  <Words>898</Words>
  <Application>Microsoft Office PowerPoint</Application>
  <PresentationFormat>Grand écran</PresentationFormat>
  <Paragraphs>144</Paragraphs>
  <Slides>39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Aileron</vt:lpstr>
      <vt:lpstr>Arial</vt:lpstr>
      <vt:lpstr>Calibri</vt:lpstr>
      <vt:lpstr>Calibri Light</vt:lpstr>
      <vt:lpstr>Montserrat</vt:lpstr>
      <vt:lpstr>Segoe UI</vt:lpstr>
      <vt:lpstr>Segoe UI 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Windows User</dc:creator>
  <cp:lastModifiedBy>Windows User</cp:lastModifiedBy>
  <cp:revision>160</cp:revision>
  <dcterms:created xsi:type="dcterms:W3CDTF">2020-04-04T13:32:45Z</dcterms:created>
  <dcterms:modified xsi:type="dcterms:W3CDTF">2021-06-10T14:55:13Z</dcterms:modified>
</cp:coreProperties>
</file>